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7" r:id="rId4"/>
    <p:sldId id="263" r:id="rId5"/>
    <p:sldId id="258" r:id="rId6"/>
    <p:sldId id="259" r:id="rId7"/>
    <p:sldId id="265" r:id="rId8"/>
    <p:sldId id="261" r:id="rId9"/>
    <p:sldId id="262" r:id="rId10"/>
    <p:sldId id="266" r:id="rId11"/>
    <p:sldId id="267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933056"/>
            <a:ext cx="8215338" cy="2209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/>
              <a:t>Картографиялы</a:t>
            </a:r>
            <a:r>
              <a:rPr lang="kk-KZ" b="1" dirty="0" smtClean="0"/>
              <a:t>қ </a:t>
            </a:r>
            <a:r>
              <a:rPr lang="kk-KZ" b="1" dirty="0" smtClean="0"/>
              <a:t>жергілікті жердің саңдық моделі </a:t>
            </a:r>
            <a:r>
              <a:rPr lang="ru-RU" b="1" dirty="0" smtClean="0"/>
              <a:t>(</a:t>
            </a:r>
            <a:r>
              <a:rPr lang="kk-KZ" b="1" dirty="0" smtClean="0"/>
              <a:t>ЖЖСМ). </a:t>
            </a:r>
            <a:r>
              <a:rPr lang="kk-KZ" b="1" dirty="0" smtClean="0"/>
              <a:t>Оның мәні және ерекшелігі.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5886789"/>
          </a:xfrm>
        </p:spPr>
        <p:txBody>
          <a:bodyPr>
            <a:normAutofit/>
          </a:bodyPr>
          <a:lstStyle/>
          <a:p>
            <a:pPr marL="0" indent="360363"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Топокарталардың мәні мен мазмұны 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дельдеудің мынадай әдісінен айқындалады: жергілікті жердегі физикалық объектке соған тағайындалған арнайы модель негізіндегі объект қолданылады. </a:t>
            </a:r>
          </a:p>
          <a:p>
            <a:pPr marL="0" indent="360363" algn="just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Модель деп топографиялық – геодезиялық өндірістегі ұқсас нысанды білдіреді. Бұл модельдер жергілікті жердің құрамындағы кейбір ақпараттық жүйелерді ұсынады.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836712"/>
            <a:ext cx="77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Модельдің мынадай түрлері бар:</a:t>
            </a:r>
          </a:p>
          <a:p>
            <a:pPr indent="360363" algn="just">
              <a:buFont typeface="Wingdings" pitchFamily="2" charset="2"/>
              <a:buChar char="Ø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Жеке нысан (ғимараттар, жолдар);</a:t>
            </a:r>
          </a:p>
          <a:p>
            <a:pPr indent="360363" algn="just">
              <a:buFont typeface="Wingdings" pitchFamily="2" charset="2"/>
              <a:buChar char="Ø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Түрлі объекттердің моделі (географиясы, өсімдіктері).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8542" y="2924944"/>
            <a:ext cx="78979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kk-KZ" sz="2400" dirty="0">
                <a:latin typeface="Roboto"/>
              </a:rPr>
              <a:t>Ұсынылу бойынша модельдер болуы мүмкін</a:t>
            </a:r>
            <a:r>
              <a:rPr lang="kk-KZ" sz="2400" dirty="0" smtClean="0">
                <a:latin typeface="Roboto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Roboto"/>
              </a:rPr>
              <a:t>абстрактілі </a:t>
            </a:r>
            <a:r>
              <a:rPr lang="kk-KZ" sz="2400" dirty="0">
                <a:latin typeface="Roboto"/>
              </a:rPr>
              <a:t>(</a:t>
            </a:r>
            <a:r>
              <a:rPr lang="kk-KZ" sz="2400" dirty="0" smtClean="0">
                <a:latin typeface="Roboto"/>
              </a:rPr>
              <a:t>сызық)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Roboto"/>
              </a:rPr>
              <a:t>сандық – топографиялық (ЖЖСМ),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Roboto"/>
              </a:rPr>
              <a:t>сандық </a:t>
            </a:r>
            <a:r>
              <a:rPr lang="kk-KZ" sz="2400" dirty="0">
                <a:latin typeface="Roboto"/>
              </a:rPr>
              <a:t>– картографиялық (сандық карта). Осылайша жердің топографиялық құрылымдары мен олардың бөліктері (контурлы карта) көрсетілуі мүмкін. </a:t>
            </a:r>
            <a:endParaRPr lang="ru-RU" sz="2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89962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920" t="36219" r="36164" b="19485"/>
          <a:stretch/>
        </p:blipFill>
        <p:spPr>
          <a:xfrm>
            <a:off x="0" y="0"/>
            <a:ext cx="9144000" cy="40606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851" t="43110" r="41698" b="31297"/>
          <a:stretch/>
        </p:blipFill>
        <p:spPr>
          <a:xfrm>
            <a:off x="0" y="4000504"/>
            <a:ext cx="9144000" cy="285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55131"/>
            <a:ext cx="8572560" cy="1846558"/>
          </a:xfrm>
        </p:spPr>
        <p:txBody>
          <a:bodyPr>
            <a:normAutofit/>
          </a:bodyPr>
          <a:lstStyle/>
          <a:p>
            <a:pPr marL="0" indent="449263" algn="just">
              <a:buNone/>
            </a:pPr>
            <a:r>
              <a:rPr lang="kk-KZ" sz="2400" dirty="0" smtClean="0">
                <a:latin typeface="Roboto"/>
              </a:rPr>
              <a:t>ЖЖСМ негізгі мәні жергілікті жердің барлық элементтері: ситуация, жер бедері, топографиялық объекттер туралы ақпараттардың жиынтығы болып табылады.  </a:t>
            </a:r>
            <a:endParaRPr lang="ru-RU" sz="2400" dirty="0">
              <a:latin typeface="Roboto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69351" y="2501689"/>
            <a:ext cx="4429156" cy="121444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Модельдердің түрлері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955699" y="3429589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383533" y="3001755"/>
            <a:ext cx="642942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669945" y="3073193"/>
            <a:ext cx="857256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7027929" y="3503634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26211" y="4001887"/>
            <a:ext cx="3643338" cy="1500198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жер бедерінің сандық моделі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924051" y="4013832"/>
            <a:ext cx="4219949" cy="192880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ситуацияның, контурлардың, топографиялық объекттердің сандық моделі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428628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kk-KZ" sz="2800" b="1" i="1" dirty="0" smtClean="0">
              <a:solidFill>
                <a:schemeClr val="bg1"/>
              </a:solidFill>
              <a:latin typeface="Roboto"/>
              <a:cs typeface="Times New Roman" pitchFamily="18" charset="0"/>
            </a:endParaRPr>
          </a:p>
          <a:p>
            <a:pPr algn="ctr">
              <a:buNone/>
            </a:pPr>
            <a:r>
              <a:rPr lang="kk-KZ" sz="2800" b="1" i="1" dirty="0" smtClean="0">
                <a:solidFill>
                  <a:schemeClr val="bg1"/>
                </a:solidFill>
                <a:latin typeface="Roboto"/>
                <a:cs typeface="Times New Roman" pitchFamily="18" charset="0"/>
              </a:rPr>
              <a:t>ЖЖСМ ерекшеліктері:</a:t>
            </a:r>
            <a:r>
              <a:rPr lang="kk-KZ" sz="2800" dirty="0" smtClean="0">
                <a:latin typeface="Roboto"/>
                <a:cs typeface="Times New Roman" pitchFamily="18" charset="0"/>
              </a:rPr>
              <a:t> </a:t>
            </a:r>
          </a:p>
          <a:p>
            <a:pPr algn="ctr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Жергілікті жердің топографиялық құрылымының бейнеленуіне бағдарланған мазмұны.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Нысандардың немесе сандардың реттелген жиынтығы түрінде құрылымның болуы, өзара байланысты нүктелер мен элементтердің жиынтығы.</a:t>
            </a:r>
          </a:p>
          <a:p>
            <a:pPr lv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Ақпараттың ұсынылуының дискреттік үлгісі.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86380" y="2928934"/>
            <a:ext cx="2880320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Модельдің шынайылығы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31840" y="548680"/>
            <a:ext cx="3190425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ЖЖСМ </a:t>
            </a:r>
            <a:r>
              <a:rPr lang="kk-KZ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рылымы</a:t>
            </a:r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071678"/>
            <a:ext cx="2467086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Берілген нысанға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модельдің сай 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келуі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86578" y="1857364"/>
            <a:ext cx="1564403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Шексіздігі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3357562"/>
            <a:ext cx="1138453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Дәлдігі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>
            <a:stCxn id="5" idx="2"/>
            <a:endCxn id="7" idx="0"/>
          </p:cNvCxnSpPr>
          <p:nvPr/>
        </p:nvCxnSpPr>
        <p:spPr>
          <a:xfrm rot="16200000" flipH="1">
            <a:off x="5755184" y="43768"/>
            <a:ext cx="785464" cy="2841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5" idx="2"/>
            <a:endCxn id="4" idx="0"/>
          </p:cNvCxnSpPr>
          <p:nvPr/>
        </p:nvCxnSpPr>
        <p:spPr>
          <a:xfrm rot="16200000" flipH="1">
            <a:off x="4798279" y="1000673"/>
            <a:ext cx="1857034" cy="199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8" idx="0"/>
          </p:cNvCxnSpPr>
          <p:nvPr/>
        </p:nvCxnSpPr>
        <p:spPr>
          <a:xfrm rot="5400000">
            <a:off x="2826896" y="1457405"/>
            <a:ext cx="2285662" cy="1514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2652551" y="-9401"/>
            <a:ext cx="1031629" cy="3193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/>
          <a:srcRect l="31737" t="37204" r="40038" b="19484"/>
          <a:stretch/>
        </p:blipFill>
        <p:spPr>
          <a:xfrm>
            <a:off x="285720" y="3929066"/>
            <a:ext cx="4071966" cy="2643206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3"/>
          <a:srcRect l="36164" t="40156" r="25096" b="23422"/>
          <a:stretch/>
        </p:blipFill>
        <p:spPr>
          <a:xfrm>
            <a:off x="4357686" y="4000504"/>
            <a:ext cx="4572032" cy="257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092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715436" cy="3500462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Сандық карта – бейнеленген картаның мазмұнының электронды тасымалдаушыға көшірілген  түрі. Кей жағдайда оны жергілікті жердің сандық моделі деп те атайды.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		Айта кету керек, топографиялық ЖЖСМ - бұл негізгі жердің үлгісі, ал цифрлы карта және карта тек екінші және үшінші деңгейлі модельдер болуы мүмкін.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 l="31725" t="43701" r="28503" b="32495"/>
          <a:stretch>
            <a:fillRect/>
          </a:stretch>
        </p:blipFill>
        <p:spPr bwMode="auto">
          <a:xfrm>
            <a:off x="539552" y="3284984"/>
            <a:ext cx="8064896" cy="3294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2"/>
            <a:ext cx="8501090" cy="60722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k-KZ" sz="2800" dirty="0" smtClean="0"/>
              <a:t>	Сандық картографиялаудың негізгі түсінігі топографиялық ЖЖСМ болып табылады.   </a:t>
            </a:r>
          </a:p>
          <a:p>
            <a:pPr marL="0" indent="0" algn="just">
              <a:buNone/>
            </a:pPr>
            <a:endParaRPr lang="ru-RU" sz="2800" dirty="0" smtClean="0"/>
          </a:p>
          <a:p>
            <a:pPr algn="just">
              <a:buNone/>
            </a:pPr>
            <a:r>
              <a:rPr lang="kk-KZ" sz="2800" dirty="0" smtClean="0"/>
              <a:t>		ЖЖСМ құрылымдық бөлігі:</a:t>
            </a:r>
          </a:p>
          <a:p>
            <a:pPr indent="-104775" algn="just"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kk-KZ" sz="2800" dirty="0" smtClean="0"/>
              <a:t> жер бедерінің сандық моделі (ЖБСМ) </a:t>
            </a:r>
          </a:p>
          <a:p>
            <a:pPr indent="-104775" algn="just">
              <a:buClr>
                <a:schemeClr val="accent1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kk-KZ" sz="2800" dirty="0" smtClean="0"/>
              <a:t>ситуацияның сандық моделі (ССМ).      </a:t>
            </a:r>
            <a:endParaRPr lang="ru-RU" sz="2800" dirty="0" smtClean="0"/>
          </a:p>
          <a:p>
            <a:pPr algn="just">
              <a:buNone/>
            </a:pPr>
            <a:r>
              <a:rPr lang="kk-KZ" sz="2800" dirty="0" smtClean="0"/>
              <a:t>	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2329" t="21453" r="24542" b="18500"/>
          <a:stretch/>
        </p:blipFill>
        <p:spPr>
          <a:xfrm>
            <a:off x="1214414" y="3286124"/>
            <a:ext cx="6408712" cy="32028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410936" cy="5243847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kk-KZ" dirty="0" smtClean="0"/>
              <a:t>		Топографиялық ЖЖСМ мәні</a:t>
            </a:r>
            <a:endParaRPr lang="en-US" dirty="0" smtClean="0"/>
          </a:p>
          <a:p>
            <a:pPr algn="ctr">
              <a:buNone/>
            </a:pPr>
            <a:endParaRPr lang="ru-RU" dirty="0" smtClean="0"/>
          </a:p>
          <a:p>
            <a:pPr marL="261938" indent="-261938" algn="just">
              <a:buNone/>
            </a:pPr>
            <a:r>
              <a:rPr lang="en-US" dirty="0" smtClean="0"/>
              <a:t>		</a:t>
            </a:r>
            <a:r>
              <a:rPr lang="kk-KZ" dirty="0" smtClean="0"/>
              <a:t>Модельдің мазмұны топографиялы-геодезиялық ақпарат болып табылады. 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		</a:t>
            </a:r>
            <a:r>
              <a:rPr lang="kk-KZ" dirty="0" smtClean="0"/>
              <a:t> Модель белгілі бір құрылыммен сипатталатын белгілі бір деректер жүйесі. Модель бірқатар қасиеттерге ие (мысалы, дәлдік) және параметрлер жиынтығымен сипатталуы мүмкін. </a:t>
            </a:r>
            <a:endParaRPr lang="en-US" dirty="0" smtClean="0"/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kk-KZ" dirty="0" smtClean="0"/>
              <a:t>Модель белгілі бір алгоритмге сәйкес белгілі математикалық заңдарға сәйкес картографиялық ақпаратты жинау және түрлендіру арқылы жасалады.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428604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atin typeface="Open Sans"/>
              </a:rPr>
              <a:t>Топографиялық карталар мәліметтері бойынша ЖЖСМ-нің құру кезеңдері</a:t>
            </a:r>
            <a:endParaRPr lang="ru-RU" sz="2800" b="1" dirty="0" smtClean="0">
              <a:latin typeface="Open San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1222" t="17516" r="21775" b="27360"/>
          <a:stretch/>
        </p:blipFill>
        <p:spPr>
          <a:xfrm>
            <a:off x="428596" y="1714488"/>
            <a:ext cx="8343927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56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857232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chemeClr val="bg1"/>
                </a:solidFill>
                <a:latin typeface="Roboto"/>
              </a:rPr>
              <a:t>1 </a:t>
            </a:r>
            <a:r>
              <a:rPr lang="ru-RU" sz="2400" b="1" i="1" dirty="0" err="1" smtClean="0">
                <a:solidFill>
                  <a:schemeClr val="bg1"/>
                </a:solidFill>
                <a:latin typeface="Roboto"/>
              </a:rPr>
              <a:t>Сканерлеу</a:t>
            </a:r>
            <a:r>
              <a:rPr lang="ru-RU" sz="2400" i="1" dirty="0" smtClean="0">
                <a:solidFill>
                  <a:schemeClr val="bg1"/>
                </a:solidFill>
                <a:latin typeface="Roboto"/>
              </a:rPr>
              <a:t>.</a:t>
            </a:r>
            <a:r>
              <a:rPr lang="ru-RU" sz="2400" dirty="0" smtClean="0">
                <a:latin typeface="Roboto"/>
              </a:rPr>
              <a:t> </a:t>
            </a:r>
            <a:r>
              <a:rPr lang="ru-RU" sz="2400" dirty="0" err="1" smtClean="0">
                <a:latin typeface="Roboto"/>
              </a:rPr>
              <a:t>Бұл процессте</a:t>
            </a:r>
            <a:r>
              <a:rPr lang="ru-RU" sz="2400" dirty="0" smtClean="0">
                <a:latin typeface="Roboto"/>
              </a:rPr>
              <a:t> </a:t>
            </a:r>
            <a:r>
              <a:rPr lang="ru-RU" sz="2400" dirty="0" err="1" smtClean="0">
                <a:latin typeface="Roboto"/>
              </a:rPr>
              <a:t>оптимальді</a:t>
            </a:r>
            <a:r>
              <a:rPr lang="ru-RU" sz="2400" dirty="0" smtClean="0">
                <a:latin typeface="Roboto"/>
              </a:rPr>
              <a:t> </a:t>
            </a:r>
            <a:r>
              <a:rPr lang="ru-RU" sz="2400" dirty="0" err="1" smtClean="0">
                <a:latin typeface="Roboto"/>
              </a:rPr>
              <a:t>шешім</a:t>
            </a:r>
            <a:r>
              <a:rPr lang="ru-RU" sz="2400" dirty="0" smtClean="0">
                <a:latin typeface="Roboto"/>
              </a:rPr>
              <a:t> </a:t>
            </a:r>
            <a:r>
              <a:rPr lang="ru-RU" sz="2400" dirty="0" err="1" smtClean="0">
                <a:latin typeface="Roboto"/>
              </a:rPr>
              <a:t>назарға алынады</a:t>
            </a:r>
            <a:r>
              <a:rPr lang="ru-RU" sz="2400" dirty="0" smtClean="0">
                <a:latin typeface="Roboto"/>
              </a:rPr>
              <a:t>. </a:t>
            </a:r>
            <a:r>
              <a:rPr lang="ru-RU" sz="2400" dirty="0" err="1" smtClean="0">
                <a:latin typeface="Roboto"/>
              </a:rPr>
              <a:t>Ол</a:t>
            </a:r>
            <a:r>
              <a:rPr lang="ru-RU" sz="2400" dirty="0" smtClean="0">
                <a:latin typeface="Roboto"/>
              </a:rPr>
              <a:t> </a:t>
            </a:r>
            <a:r>
              <a:rPr lang="ru-RU" sz="2400" dirty="0" err="1" smtClean="0">
                <a:latin typeface="Roboto"/>
              </a:rPr>
              <a:t>ЖЖСМ-нің қажеттілігіне қарай анықталады.</a:t>
            </a:r>
            <a:r>
              <a:rPr lang="ru-RU" sz="2400" dirty="0" smtClean="0">
                <a:latin typeface="Roboto"/>
              </a:rPr>
              <a:t> </a:t>
            </a:r>
            <a:r>
              <a:rPr lang="ru-RU" sz="2400" dirty="0" err="1" smtClean="0">
                <a:latin typeface="Roboto"/>
              </a:rPr>
              <a:t>Толығырақ мәліметтер керек</a:t>
            </a:r>
            <a:r>
              <a:rPr lang="ru-RU" sz="2400" dirty="0" smtClean="0">
                <a:latin typeface="Roboto"/>
              </a:rPr>
              <a:t> </a:t>
            </a:r>
            <a:r>
              <a:rPr lang="ru-RU" sz="2400" dirty="0" err="1" smtClean="0">
                <a:latin typeface="Roboto"/>
              </a:rPr>
              <a:t>болмаса</a:t>
            </a:r>
            <a:r>
              <a:rPr lang="ru-RU" sz="2400" dirty="0" smtClean="0">
                <a:latin typeface="Roboto"/>
              </a:rPr>
              <a:t> да, </a:t>
            </a:r>
            <a:r>
              <a:rPr lang="ru-RU" sz="2400" dirty="0" err="1" smtClean="0">
                <a:latin typeface="Roboto"/>
              </a:rPr>
              <a:t>негізгі</a:t>
            </a:r>
            <a:r>
              <a:rPr lang="ru-RU" sz="2400" dirty="0" smtClean="0">
                <a:latin typeface="Roboto"/>
              </a:rPr>
              <a:t>  </a:t>
            </a:r>
            <a:r>
              <a:rPr lang="ru-RU" sz="2400" dirty="0" err="1" smtClean="0">
                <a:latin typeface="Roboto"/>
              </a:rPr>
              <a:t>мәліметтер ұзақ жүктеледі, </a:t>
            </a:r>
            <a:r>
              <a:rPr lang="ru-RU" sz="2400" dirty="0" smtClean="0">
                <a:latin typeface="Roboto"/>
              </a:rPr>
              <a:t>ал </a:t>
            </a:r>
            <a:r>
              <a:rPr lang="ru-RU" sz="2400" dirty="0" err="1" smtClean="0">
                <a:latin typeface="Roboto"/>
              </a:rPr>
              <a:t>оның зерттеу</a:t>
            </a:r>
            <a:r>
              <a:rPr lang="ru-RU" sz="2400" dirty="0" smtClean="0">
                <a:latin typeface="Roboto"/>
              </a:rPr>
              <a:t> </a:t>
            </a:r>
            <a:r>
              <a:rPr lang="ru-RU" sz="2400" dirty="0" err="1" smtClean="0">
                <a:latin typeface="Roboto"/>
              </a:rPr>
              <a:t>ұзақ уақытты алады</a:t>
            </a:r>
            <a:r>
              <a:rPr lang="ru-RU" sz="2400" dirty="0" smtClean="0">
                <a:latin typeface="Roboto"/>
              </a:rPr>
              <a:t>. </a:t>
            </a:r>
          </a:p>
          <a:p>
            <a:pPr algn="just"/>
            <a:r>
              <a:rPr lang="ru-RU" sz="2400" b="1" i="1" dirty="0" smtClean="0">
                <a:solidFill>
                  <a:schemeClr val="bg1"/>
                </a:solidFill>
                <a:latin typeface="Roboto"/>
              </a:rPr>
              <a:t>2 </a:t>
            </a:r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Кірістіру және үстіңгі қабаттасу.</a:t>
            </a:r>
            <a:r>
              <a:rPr lang="kk-KZ" sz="2400" i="1" dirty="0" smtClean="0">
                <a:latin typeface="Roboto"/>
              </a:rPr>
              <a:t> </a:t>
            </a:r>
            <a:r>
              <a:rPr lang="kk-KZ" sz="2400" dirty="0" smtClean="0">
                <a:latin typeface="Roboto"/>
              </a:rPr>
              <a:t>Бұл кезеңде болашақ модельдің барлық элементтерін біріктіріп, көріністердің қосылғанын көрінбейтіндей етіп жасауға, деректердегі қателерді қосуға мүмкіндік береді, мысалы, бір дерек көзде болса, екіншіде ештеңе жоқ.</a:t>
            </a:r>
          </a:p>
          <a:p>
            <a:pPr algn="just"/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3 Векторлау. </a:t>
            </a:r>
            <a:r>
              <a:rPr lang="kk-KZ" sz="2400" dirty="0" smtClean="0">
                <a:latin typeface="Roboto"/>
              </a:rPr>
              <a:t>Көлденең сызықтарды белгілеу үшін, оны автоматты режимде жасайтын бағдарламалық құрал қажет. Егер сіз өзіңізді қолмен бастасаңыз, онда ол ұзақ уақыт алады.</a:t>
            </a:r>
            <a:endParaRPr lang="ru-RU" sz="2400" dirty="0" smtClean="0">
              <a:latin typeface="Roboto"/>
            </a:endParaRPr>
          </a:p>
          <a:p>
            <a:pPr algn="just"/>
            <a:endParaRPr lang="ru-RU" sz="2400" b="1" i="1" dirty="0" smtClean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458495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86439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 smtClean="0">
              <a:solidFill>
                <a:schemeClr val="bg1"/>
              </a:solidFill>
              <a:latin typeface="Roboto"/>
            </a:endParaRPr>
          </a:p>
          <a:p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4 Интерполяцияның нүктелік кескіні. </a:t>
            </a:r>
            <a:r>
              <a:rPr lang="kk-KZ" sz="2400" dirty="0" smtClean="0">
                <a:latin typeface="Roboto"/>
              </a:rPr>
              <a:t>Бұл сәтте электрондық картаны толыққанды ЖЖСМ қабылдайды.</a:t>
            </a:r>
          </a:p>
          <a:p>
            <a:endParaRPr lang="kk-KZ" sz="2400" dirty="0" smtClean="0">
              <a:latin typeface="Roboto"/>
            </a:endParaRPr>
          </a:p>
          <a:p>
            <a:r>
              <a:rPr lang="kk-KZ" sz="2400" dirty="0" smtClean="0">
                <a:latin typeface="Roboto"/>
              </a:rPr>
              <a:t> </a:t>
            </a:r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5 Көлемді визуализация. </a:t>
            </a:r>
            <a:r>
              <a:rPr lang="kk-KZ" sz="2400" dirty="0" smtClean="0">
                <a:latin typeface="Roboto"/>
              </a:rPr>
              <a:t>Егер сандық биіктік моделі ГАЖ-ға жүктелсе, онда ешқандай проблема болмайды. Көптеген CAD жүйелерінде онымен жұмыс істеу ыңғайлы болады. </a:t>
            </a:r>
            <a:endParaRPr lang="ru-RU" sz="2400" dirty="0">
              <a:latin typeface="Roboto"/>
            </a:endParaRPr>
          </a:p>
        </p:txBody>
      </p:sp>
      <p:pic>
        <p:nvPicPr>
          <p:cNvPr id="1026" name="Picture 2" descr="Ð­ÑÐ°Ð¿Ñ Ð¼Ð¾Ð´ÐµÐ»Ð¸ÑÐ¾Ð²Ð°Ð½Ð¸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500438"/>
            <a:ext cx="3905277" cy="292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832" t="33266" r="43912" b="19485"/>
          <a:stretch/>
        </p:blipFill>
        <p:spPr>
          <a:xfrm>
            <a:off x="4143372" y="3500438"/>
            <a:ext cx="4786346" cy="292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754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714356"/>
            <a:ext cx="5593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ЖЖСМ - </a:t>
            </a:r>
            <a:r>
              <a:rPr lang="ru-RU" sz="3200" dirty="0" err="1" smtClean="0"/>
              <a:t>нің қолданылу аясы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4738" t="21453" r="26203" b="22438"/>
          <a:stretch/>
        </p:blipFill>
        <p:spPr>
          <a:xfrm>
            <a:off x="571472" y="1428736"/>
            <a:ext cx="8072494" cy="514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62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642918"/>
            <a:ext cx="850112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Картаға түсіру үшін. </a:t>
            </a:r>
            <a:r>
              <a:rPr lang="kk-KZ" sz="2400" dirty="0" smtClean="0">
                <a:latin typeface="Roboto"/>
              </a:rPr>
              <a:t>Бұл бағыт деректерді цифрлаудың негізін қалады, сондай-ақ көптеген бастапқы материалдарды берді. Енді топографиялық модельдердің мүмкіндіктерін пайдаланады.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Ландшафттық дизайн. </a:t>
            </a:r>
            <a:r>
              <a:rPr lang="kk-KZ" sz="2400" dirty="0" smtClean="0">
                <a:latin typeface="Roboto"/>
              </a:rPr>
              <a:t>Үлкен аумақты ұйымдастыру үшін топырақ пен топографияның барлық ерекшеліктері туралы білуге ​​тура келеді - онда су жиналатын жерде, өсімдіктерді отырғызу жақсы.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Ғимараттар мен құрылыстарды жобалау. </a:t>
            </a:r>
            <a:r>
              <a:rPr lang="kk-KZ" sz="2400" dirty="0" smtClean="0">
                <a:latin typeface="Roboto"/>
              </a:rPr>
              <a:t>Бұл мақсат DTM-ке қызмет көрсететін негізгі компаниялардың бірі. Растрлық суреттер CAD-жүйелеріне ауыстырылады және сол жерде құруға болады. Мұндай субстратта болашақ ғимараттардың модельдері жасалады. Ол белгілі бір нүктелердің координаттарын ғана емес, құрылыс алаңының сипаттамаларын да ескереді.</a:t>
            </a:r>
            <a:endParaRPr lang="ru-RU" sz="2400" b="1" i="1" dirty="0" smtClean="0">
              <a:solidFill>
                <a:schemeClr val="bg1"/>
              </a:solidFill>
              <a:latin typeface="Roboto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2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46588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196752"/>
            <a:ext cx="83192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Экологиялық мәселелер. </a:t>
            </a:r>
            <a:r>
              <a:rPr lang="kk-KZ" sz="2400" dirty="0" smtClean="0">
                <a:latin typeface="Roboto"/>
              </a:rPr>
              <a:t>Су торлары орналасқан жерлерге торда арнайы нүктелер орналастырылған. Растрлық сурет қызметкердің көз алдында көрінсе, жерді шарлау, барлық қызықты орындарды немесе арнайы орындарды белгілеу оңайырақ.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Ғылыми зерттеулер: </a:t>
            </a:r>
            <a:r>
              <a:rPr lang="kk-KZ" sz="2400" dirty="0" smtClean="0">
                <a:latin typeface="Roboto"/>
              </a:rPr>
              <a:t>биологтар, экологтар, географтар, геологтар және көптеген басқа ғалымдар МММ-ды зерттеу ретінде таңдайды.</a:t>
            </a:r>
            <a:endParaRPr lang="ru-RU" sz="2400" dirty="0" smtClean="0">
              <a:latin typeface="Roboto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2400" dirty="0" smtClean="0">
              <a:latin typeface="Roboto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24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71506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1000108"/>
            <a:ext cx="85347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 </a:t>
            </a:r>
            <a:r>
              <a:rPr lang="kk-KZ" sz="2400" b="1" i="1" dirty="0" smtClean="0">
                <a:solidFill>
                  <a:schemeClr val="bg1"/>
                </a:solidFill>
              </a:rPr>
              <a:t>Автомагистральдар, магистральдар мен тораптардың құрылымы. </a:t>
            </a:r>
            <a:r>
              <a:rPr lang="kk-KZ" sz="2400" dirty="0" smtClean="0"/>
              <a:t>Жөндеу жұмыстарына кіріспес бұрын, және одан да көп ауқымды құрылыс басталғанға дейін, жолдың қайда орналасатынын егжей-тегжейлі зерделеу қажет. Рельефтеу ғана емес, сондай-ақ мүмкін болатын шөгу деңгейін анықтау, базаны бұзатын жер асты суларын табу және т.б.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kk-KZ" sz="24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kk-KZ" sz="2400" b="1" i="1" dirty="0" smtClean="0">
                <a:solidFill>
                  <a:schemeClr val="bg1"/>
                </a:solidFill>
                <a:latin typeface="Roboto"/>
              </a:rPr>
              <a:t> </a:t>
            </a:r>
            <a:r>
              <a:rPr lang="kk-KZ" sz="2400" b="1" i="1" dirty="0" smtClean="0">
                <a:solidFill>
                  <a:schemeClr val="bg1"/>
                </a:solidFill>
              </a:rPr>
              <a:t>ГАЖ-да сандық үлгілеуді ішкі пайдалану - электрондық карталар, навигаторлар.</a:t>
            </a:r>
            <a:r>
              <a:rPr lang="kk-KZ" sz="2400" dirty="0" smtClean="0"/>
              <a:t> Гаджет карта жоқ болса, көптеген пайдаланушылар бейтаныс жерлерді айтпастан, қалада шарлауға мүмкіндігі жоқ.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kk-KZ" sz="24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kk-KZ" sz="2400" b="1" i="1" dirty="0" smtClean="0">
                <a:solidFill>
                  <a:schemeClr val="bg1"/>
                </a:solidFill>
              </a:rPr>
              <a:t>Әскери және навигация.</a:t>
            </a:r>
            <a:endParaRPr lang="ru-RU" sz="2400" b="1" i="1" dirty="0" smtClean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2270651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190</TotalTime>
  <Words>570</Words>
  <Application>Microsoft Office PowerPoint</Application>
  <PresentationFormat>Экран (4:3)</PresentationFormat>
  <Paragraphs>63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Cambria</vt:lpstr>
      <vt:lpstr>Open Sans</vt:lpstr>
      <vt:lpstr>Roboto</vt:lpstr>
      <vt:lpstr>Rockwell</vt:lpstr>
      <vt:lpstr>Times New Roman</vt:lpstr>
      <vt:lpstr>Wingdings</vt:lpstr>
      <vt:lpstr>Wingdings 2</vt:lpstr>
      <vt:lpstr>Литейная</vt:lpstr>
      <vt:lpstr>Картографиялық жергілікті жердің саңдық моделі (ЖЖСМ). Оның мәні және ерекшелігі.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Картографическая ЦММ. Сущность и особенности картографических ЦММ</dc:title>
  <dc:creator>Гулназ</dc:creator>
  <cp:lastModifiedBy>user</cp:lastModifiedBy>
  <cp:revision>24</cp:revision>
  <dcterms:created xsi:type="dcterms:W3CDTF">2018-11-07T15:18:27Z</dcterms:created>
  <dcterms:modified xsi:type="dcterms:W3CDTF">2020-04-08T19:23:46Z</dcterms:modified>
</cp:coreProperties>
</file>